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1" r:id="rId4"/>
    <p:sldId id="282" r:id="rId5"/>
    <p:sldId id="273" r:id="rId6"/>
    <p:sldId id="283" r:id="rId7"/>
    <p:sldId id="274" r:id="rId8"/>
    <p:sldId id="276" r:id="rId9"/>
    <p:sldId id="277" r:id="rId10"/>
    <p:sldId id="278" r:id="rId11"/>
    <p:sldId id="279" r:id="rId12"/>
    <p:sldId id="284" r:id="rId13"/>
    <p:sldId id="272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DF3E-86FA-4740-8DDC-3C3C19811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93AAC-7BC0-43C6-A405-8A2805AF7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D3E8-23D7-4217-997A-A3F27D84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6463A-E977-4D23-91F8-932B811D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CB6FF-87B1-4A55-AEE4-F94BB24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27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69F2-21D3-479D-A4FD-DE782506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26243-5905-4D33-A26E-B6D263F6D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14BA-BF1B-41DA-B96D-4176219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25B89-AAE3-4A64-8FCF-C8757786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74AF-7A68-42DE-B9C4-FDE8EB08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159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D019B-A9E4-4F27-9C4D-7E42080A2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6DF2A-FF7F-4FA8-9075-617BED525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40AC-3E43-4453-95B1-447C06D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E8C-A1A3-4567-BFF1-DA0ECFDD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4C9E3-5454-49FD-B404-C30B6258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557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F9BD-3417-4D66-BD24-AEFB9D4F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6C41-42B2-405B-B5E7-E2DEA92F2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066F-56B1-44CC-A1E5-D3AB208D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B8A7-D5D5-431C-9041-803DBD81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2B6D-5A4E-448A-A019-CD5B1F82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59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F4B-ACE2-427F-9D25-BBFDE9E0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87FC-9135-4A6A-8BBF-64B99276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D780-60A3-48F6-B844-B474FAD9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4FBD2-70B9-4F46-A242-C1EA5D38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9EA4-8194-41F5-BC4F-5776350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1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E679-7296-4C95-AA5F-AC03F612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4400-E618-4F20-B579-728816372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10764-5166-40A7-A989-36690C5EA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138EC-3EA1-4E5D-B571-E2652BA1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822F-217C-4997-A784-9927037B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A2163-F969-4158-A792-1A72D9E9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531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F9A9-5824-4224-9066-961194C9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63D84-51A1-4419-A64F-0F9AAE38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158AA-C3A9-4FCA-84CD-DB6114D3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67A79-AD2C-4141-8BFE-6C22DBA15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C4A9B-43F4-4349-B4CE-F7E2A1025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E97F4-FCE0-496D-9AAC-83A33D6F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745BB-A68D-49FF-80FD-DA5FEEBC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FDDB8-1C5C-4151-9458-567B2FA5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76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A703-9838-4EEC-ACB2-2BCE06F8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87DC8-50F0-4C49-B10A-5628C918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D19BE-930E-4F08-AB4C-7F1945BC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80E6A-B6B0-46A5-B969-1E53E4F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683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C5DE9-3C5C-416D-9977-FE43D603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AD3E5-FFDA-496E-84DB-4514453B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87E1B-9790-46A2-900E-E9174470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2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62E7-CAA0-4F39-A17F-6B605DFC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22F73-91C7-4917-8F10-6548FE78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3986F-F4F8-4CB7-A2B0-69FAC096A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3F921-D732-485A-9E9D-FFA76D30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86533-7A00-4ABC-8075-3C3B74F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031D5-92CE-46F2-A2CB-95A439DF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87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FABA-0B1F-4407-AB8D-EAD9D177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34108-1E39-4036-A6B9-D3C0E1E25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9C65-6AD6-4270-9FB0-F6DC17BB3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F2975-F6C0-4E81-948C-A48CFFBE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DFD0E-0450-45CA-B399-FF61E31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D3677-5B02-48ED-8E05-BE4D6390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492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ACF83-7E93-4A82-ACB2-0186FD24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2E418-09B4-4743-98EE-79863F33D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9524-FE23-4EDC-8357-87FEAD8E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6245-AF3D-4D9C-9098-6CD4CE958BD8}" type="datetimeFigureOut">
              <a:rPr lang="sr-Latn-RS" smtClean="0"/>
              <a:t>30.4.2024.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4392-C05B-4411-81C7-54CC297B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D7EA-27D0-4834-849B-EA23F72EC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595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who.int/europe/news-room/fact-sheets/item/a-healthy-lifestyle---who-recommendations" TargetMode="External"/><Relationship Id="rId7" Type="http://schemas.openxmlformats.org/officeDocument/2006/relationships/hyperlink" Target="https://pixabay.com/" TargetMode="External"/><Relationship Id="rId2" Type="http://schemas.openxmlformats.org/officeDocument/2006/relationships/hyperlink" Target="https://www.ncbi.nlm.nih.gov/books/NBK2847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6970937/" TargetMode="External"/><Relationship Id="rId5" Type="http://schemas.openxmlformats.org/officeDocument/2006/relationships/hyperlink" Target="https://opa.hhs.gov/adolescent-health/adolescent-development-explained/social-development" TargetMode="External"/><Relationship Id="rId4" Type="http://schemas.openxmlformats.org/officeDocument/2006/relationships/hyperlink" Target="https://www.ncbi.nlm.nih.gov/pmc/articles/PMC6176765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012" y="2263806"/>
            <a:ext cx="11791842" cy="1376040"/>
          </a:xfrm>
        </p:spPr>
        <p:txBody>
          <a:bodyPr>
            <a:no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KARAKTERISTIKE MLADIH</a:t>
            </a:r>
            <a:b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UZRASTA 20 DO 30 GODINA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169" y="451873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Prof. dr Jelena Bjelanović</a:t>
            </a:r>
            <a:endParaRPr lang="sr-Cyrl-R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447713" y="5742662"/>
            <a:ext cx="2794403" cy="461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Latn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30136" y="6204624"/>
            <a:ext cx="7273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/>
              <a:t>Programski zadatak posebnog programa u oblasti javnog zdravlja za APV U 2022. godini: Unapređenje zdravstvene populacije – „Znanjem do zdravih izbora“</a:t>
            </a:r>
            <a:endParaRPr lang="en-US" alt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5DF7C0-DBEC-4694-A86A-31AA6E9FA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77" r="15071"/>
          <a:stretch/>
        </p:blipFill>
        <p:spPr>
          <a:xfrm>
            <a:off x="9055223" y="68402"/>
            <a:ext cx="3071585" cy="22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95B6-BE34-4000-AA1E-F8025AA4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Stanje uhranjenosti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F92F-7460-4182-89E3-9668DB3F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osnovu izračunate vrednosti BMI, može se utvrditi stanje uhranjenosti: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B6B7E-5B6D-4C77-B8D9-D1C5864DC2C4}"/>
              </a:ext>
            </a:extLst>
          </p:cNvPr>
          <p:cNvSpPr txBox="1"/>
          <p:nvPr/>
        </p:nvSpPr>
        <p:spPr>
          <a:xfrm>
            <a:off x="1976717" y="2997485"/>
            <a:ext cx="82385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        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16,0     III stepen pothranjenosti</a:t>
            </a: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16,0 - 16,9     II stepen pothranjenosti</a:t>
            </a: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17,0 - 18,4     I stepen pothranjenosti</a:t>
            </a: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18,5 - 24,9     fiziološka uhranjenost</a:t>
            </a: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25,0 - 29,9    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predgojaznost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30,0 - 34,9     I stepen gojaznosti</a:t>
            </a: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35,0 - 39,9     II stepen gojaznosti</a:t>
            </a:r>
          </a:p>
          <a:p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sl-S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40,0    III stepen gojaznosti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8E6E9-BE94-4F2E-A123-FA9BDDBA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14" y="3194219"/>
            <a:ext cx="3095245" cy="28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95B6-BE34-4000-AA1E-F8025AA4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Kognitivne promene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F92F-7460-4182-89E3-9668DB3F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7824"/>
          </a:xfrm>
        </p:spPr>
        <p:txBody>
          <a:bodyPr>
            <a:normAutofit/>
          </a:bodyPr>
          <a:lstStyle/>
          <a:p>
            <a:r>
              <a:rPr lang="sr-Latn-R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Glavna kognitivna promena kod mladih odraslih osoba u odnosu na </a:t>
            </a:r>
            <a:r>
              <a:rPr lang="sr-Latn-R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adolescentno</a:t>
            </a:r>
            <a:r>
              <a:rPr lang="sr-Latn-R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doba je ta da je kod adolescenata sve apsolutno, crno i belo, ispravno i pogrešno, dok se u mladom odraslom dobu mišljenje formira u zavisnosti od konteksta i zavisi od više faktora.</a:t>
            </a:r>
          </a:p>
          <a:p>
            <a:r>
              <a:rPr lang="sr-Latn-R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Takođe, apstraktno razmišljanje je još jedna od karakteristika razmišljanja mladih odraslih, odnosno da se razmatraju mogućnosti i ideje o okolnostima koje nikada nisu direktno doživljene.</a:t>
            </a:r>
            <a:endParaRPr lang="ru-RU" sz="2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145F0-0295-411A-9699-172C8004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554" y="0"/>
            <a:ext cx="3442446" cy="1936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A2FA9-38D8-40C1-8909-550FB4B0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229" y="5089431"/>
            <a:ext cx="2476771" cy="17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42723C1-40DC-41C0-A9DA-6B960288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53" y="4253753"/>
            <a:ext cx="2604247" cy="26042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414A6-7048-4C5A-B98B-2968CE73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395"/>
            <a:ext cx="10515600" cy="4028567"/>
          </a:xfrm>
        </p:spPr>
        <p:txBody>
          <a:bodyPr>
            <a:normAutofit/>
          </a:bodyPr>
          <a:lstStyle/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Društveni razvoj u odraslom dobu prvenstveno je oblikovan životnim događajima, a ne godinama i fizičkim razvojem kao što je to kod dece i tinejdžera. </a:t>
            </a:r>
          </a:p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U svakoj kulturi postoji utvrđena norma u pogledu vremena društvenih događaja. To se naziva društveni sat.</a:t>
            </a:r>
          </a:p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Društveni sat je skup kulturnih normi koje definišu željeno vreme životnih događaja kao što su brak, roditeljstvo, obrazovanje i karijera.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3FDEC-F101-4E63-8E25-B253441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229"/>
            <a:ext cx="6896445" cy="1325563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Socijalne promene</a:t>
            </a:r>
            <a:endParaRPr lang="sr-Latn-R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11B16-CBE6-4C83-9092-8404814B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635" y="140263"/>
            <a:ext cx="2133785" cy="213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C014-074B-47C7-8C89-13B4B5339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1" y="0"/>
            <a:ext cx="1219200" cy="22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414A6-7048-4C5A-B98B-2968CE73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04790" cy="4351338"/>
          </a:xfrm>
        </p:spPr>
        <p:txBody>
          <a:bodyPr>
            <a:normAutofit/>
          </a:bodyPr>
          <a:lstStyle/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Mladi odrasli u ovom periodu počinju da se fokusiraju na izgradnju jačih veza i traženje romantičnih partnera.</a:t>
            </a:r>
          </a:p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Jedan od primarnih ciljeva im je formiranje ljubavnih i intimnijih veza.</a:t>
            </a:r>
          </a:p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Intimnost je proces osećanja da neko drugi ceni, razume i brine o njemu, i izaziva da se neko drugi oseća tako kroz deljenje ličnih misli i osećanja jedni sa drugima.</a:t>
            </a:r>
          </a:p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Intimnost tokom odraslog doba može imati oblik zabavljanja, zajedničkog života, braka, partnerstva, prijateljstva i zajedničkog roditeljstva.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3FDEC-F101-4E63-8E25-B253441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441"/>
            <a:ext cx="6896445" cy="1325563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Emocionalne promene</a:t>
            </a:r>
            <a:endParaRPr lang="sr-Latn-RS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E53776-44B4-435A-94BA-52E6296C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537" y="4476912"/>
            <a:ext cx="2176463" cy="2381088"/>
          </a:xfrm>
          <a:prstGeom prst="rect">
            <a:avLst/>
          </a:prstGeom>
        </p:spPr>
      </p:pic>
      <p:pic>
        <p:nvPicPr>
          <p:cNvPr id="3081" name="Picture 9" descr="Free Hand Holding Hands photo and picture">
            <a:extLst>
              <a:ext uri="{FF2B5EF4-FFF2-40B4-BE49-F238E27FC236}">
                <a16:creationId xmlns:a16="http://schemas.microsoft.com/office/drawing/2014/main" id="{488F87F6-1AD8-4D7E-8D14-30E7BEDF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19" y="-1"/>
            <a:ext cx="2823882" cy="18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EC9B-A138-4DA3-924C-854ABC93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27" y="279987"/>
            <a:ext cx="3144715" cy="733913"/>
          </a:xfrm>
        </p:spPr>
        <p:txBody>
          <a:bodyPr>
            <a:normAutofit/>
          </a:bodyPr>
          <a:lstStyle/>
          <a:p>
            <a:r>
              <a:rPr lang="sr-Latn-R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83B1-7CB9-42FD-B87B-AEFC5CBD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03" y="1365692"/>
            <a:ext cx="10832973" cy="25339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https://www.ncbi.nlm.nih.gov/books/NBK284782/</a:t>
            </a:r>
            <a:endParaRPr lang="sr-Latn-R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https://www.who.int/europe/news-room/fact-sheets/item/a-healthy-lifestyle---who-recommendations</a:t>
            </a:r>
            <a:endParaRPr lang="sr-Latn-R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https://www.ncbi.nlm.nih.gov/pmc/articles/PMC6176765/</a:t>
            </a: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https://opa.hhs.gov/adolescent-health/adolescent-development-explained/social-development</a:t>
            </a: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https://www.ncbi.nlm.nih.gov/pmc/articles/PMC6970937/</a:t>
            </a:r>
            <a:r>
              <a:rPr lang="sr-Latn-R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6403" y="4585289"/>
            <a:ext cx="10515600" cy="74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prezentaciji su korišćene slike iz publikacija Instituta za javno zdravlje Vojvodine i iz sledećeg izvora: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 tooltip="https://pixabay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 tooltip="https://pixabay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7" tooltip="https://pixabay.com/"/>
              </a:rPr>
              <a:t>pixabay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 tooltip="https://pixabay.com/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 tooltip="https://pixabay.com/"/>
              </a:rPr>
              <a:t>com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 tooltip="https://pixabay.com/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4692306" y="5887787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4830" y="6292820"/>
            <a:ext cx="6691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/>
              <a:t>Programski zadatak Posebnog programa u oblasti javnog zdravlja za APV u 2022. godini: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/>
              <a:t>Unapređenje zdravstvene pismenosti populacije – „Znanjem do zdravih izbora“</a:t>
            </a:r>
            <a:endParaRPr lang="en-US" alt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53C78B-4FF7-4E75-B43A-981B615DFAD6}"/>
              </a:ext>
            </a:extLst>
          </p:cNvPr>
          <p:cNvSpPr txBox="1"/>
          <p:nvPr/>
        </p:nvSpPr>
        <p:spPr>
          <a:xfrm>
            <a:off x="3879543" y="5492308"/>
            <a:ext cx="447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1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6F9E-A8B9-48BF-9119-BEADF67C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Ljudski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2C69-EFFE-41E8-862F-29DDABB0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Ljudski razvoj je doživotni proces fizičkog,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bihevioralnog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, kognitivnog i emocionalnog rasta i promena. 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svim fazama života – od bebe do detinjstva, od detinjstva do adolescencije i adolescencije do odraslog doba – dešavaju se značajne promene.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9BC5-E0D6-42B7-A49C-94C9176DAE62}"/>
              </a:ext>
            </a:extLst>
          </p:cNvPr>
          <p:cNvGrpSpPr/>
          <p:nvPr/>
        </p:nvGrpSpPr>
        <p:grpSpPr>
          <a:xfrm>
            <a:off x="1721224" y="4001294"/>
            <a:ext cx="8525435" cy="2748803"/>
            <a:chOff x="1192307" y="4001294"/>
            <a:chExt cx="8525435" cy="27488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7929B1-55DE-4DE4-BC1D-E819957E1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2307" y="4001294"/>
              <a:ext cx="4363294" cy="27488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B8324F-F3E0-430E-A575-119971CB5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5601" y="4001294"/>
              <a:ext cx="4162141" cy="2748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36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6F9E-A8B9-48BF-9119-BEADF67C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Odraslo doba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2C69-EFFE-41E8-862F-29DDABB0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Po završetku </a:t>
            </a:r>
            <a:r>
              <a:rPr lang="sr-Latn-RS" sz="2600" dirty="0" err="1">
                <a:latin typeface="Arial" panose="020B0604020202020204" pitchFamily="34" charset="0"/>
                <a:cs typeface="Arial" panose="020B0604020202020204" pitchFamily="34" charset="0"/>
              </a:rPr>
              <a:t>adolescentnog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perioda, organizam ulazi u </a:t>
            </a:r>
            <a:r>
              <a:rPr lang="sr-Latn-RS" sz="2600" dirty="0" err="1">
                <a:latin typeface="Arial" panose="020B0604020202020204" pitchFamily="34" charset="0"/>
                <a:cs typeface="Arial" panose="020B0604020202020204" pitchFamily="34" charset="0"/>
              </a:rPr>
              <a:t>adultni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- odrasli period. </a:t>
            </a:r>
          </a:p>
          <a:p>
            <a:endParaRPr 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Odraslo doba se obično definiše kao period ljudskog razvoja u kome se fizički razvoj, kognitivni razvoj i </a:t>
            </a:r>
            <a:r>
              <a:rPr lang="sr-Latn-RS" sz="2600" dirty="0" err="1">
                <a:latin typeface="Arial" panose="020B0604020202020204" pitchFamily="34" charset="0"/>
                <a:cs typeface="Arial" panose="020B0604020202020204" pitchFamily="34" charset="0"/>
              </a:rPr>
              <a:t>psihosocijalni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razvoj usporavaju i dostižu najviši nivo.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67696-AA2F-40E8-B567-D34185A13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0" b="5739"/>
          <a:stretch/>
        </p:blipFill>
        <p:spPr>
          <a:xfrm>
            <a:off x="6840071" y="4505630"/>
            <a:ext cx="5351929" cy="23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6F9E-A8B9-48BF-9119-BEADF67C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Odraslo doba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2C69-EFFE-41E8-862F-29DDABB0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Iako postoji nekoliko podela vezanih za faze odraslog perioda, osnovna podela je na: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rano odraslo doba,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srednje odraslo doba,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starije odraslo doba.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B6781-AD74-48CD-A6E6-51681371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17" y="2808474"/>
            <a:ext cx="60960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EA88-12FB-434D-A3F5-C8B27F6D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Rano odraslo doba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D1B1-0E33-4836-B0F4-E393B88D2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Rano odraslo doba karakterišu promene koje nisu toliko intenzivne i burne kao u prethodnom periodu.</a:t>
            </a:r>
          </a:p>
          <a:p>
            <a:pPr lvl="1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Očekivane promene se mogu podeliti na:</a:t>
            </a:r>
          </a:p>
          <a:p>
            <a:pPr lvl="1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fizičke promene,</a:t>
            </a:r>
          </a:p>
          <a:p>
            <a:pPr lvl="1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kognitivne promene,</a:t>
            </a:r>
          </a:p>
          <a:p>
            <a:pPr lvl="1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socijalne promene,</a:t>
            </a:r>
          </a:p>
          <a:p>
            <a:pPr lvl="1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emocionalne promene.</a:t>
            </a:r>
            <a:endParaRPr lang="sr-Cyrl-R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A6C86-F49F-4EA2-9924-6A10E6E41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32"/>
          <a:stretch/>
        </p:blipFill>
        <p:spPr>
          <a:xfrm>
            <a:off x="7981665" y="3429000"/>
            <a:ext cx="3988457" cy="34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EA88-12FB-434D-A3F5-C8B27F6D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Fizičke promene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D1B1-0E33-4836-B0F4-E393B88D2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  U periodu ranog odraslog doba: </a:t>
            </a:r>
          </a:p>
          <a:p>
            <a:r>
              <a:rPr lang="sr-Latn-RS" dirty="0"/>
              <a:t>dolazi do stabilizacije fizičkih promena u rastu i razvoju organizma,</a:t>
            </a:r>
          </a:p>
          <a:p>
            <a:r>
              <a:rPr lang="sr-Latn-RS" dirty="0"/>
              <a:t>završen je proces sazrevanja, a svi organi i sistemi funkcionišu punom efikasnošću,</a:t>
            </a:r>
          </a:p>
          <a:p>
            <a:r>
              <a:rPr lang="sr-Latn-RS" dirty="0"/>
              <a:t>promene i telesnoj, masnoj i mišićnoj masi se mogu javiti, ne kao rezultat biološkog/organskog uticaja, nego usled navika u ishrani i fizičkoj aktivnosti, </a:t>
            </a:r>
          </a:p>
          <a:p>
            <a:r>
              <a:rPr lang="sr-Latn-RS" dirty="0"/>
              <a:t>dentalna </a:t>
            </a:r>
            <a:r>
              <a:rPr lang="sr-Latn-RS" dirty="0" err="1"/>
              <a:t>maturacija</a:t>
            </a:r>
            <a:r>
              <a:rPr lang="sr-Latn-RS" dirty="0"/>
              <a:t> se završava do 25-26. godine života, </a:t>
            </a:r>
          </a:p>
          <a:p>
            <a:r>
              <a:rPr lang="sr-Latn-RS" dirty="0"/>
              <a:t>došlo je do potpunog seksualnog sazrevanja i najrazvijenije reproduktivne funkcije organizma.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449D2-295F-4920-A01A-BB21CCAD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5E9B-90EB-400A-9016-83CCCFDF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Fizičke promene</a:t>
            </a:r>
            <a:endParaRPr lang="sr-Latn-R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B29F-06DF-4B38-9863-00ADC8E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2896"/>
            <a:ext cx="11353800" cy="4915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u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ranom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adultnom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završen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rasta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razvoja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karakteristike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organizma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dužina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rezerve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zdravlja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zavise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mnogo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nisu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opredeljeni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isključivo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nasleđem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utiče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primenjen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način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uslovi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Zdravlje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savremenog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odraslog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čoveka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najviše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ugrožavaju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neadekvatna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najčešće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preobilna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ishrana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nedovoljna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fizička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aktivnost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štetne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navike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zagađenje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sredine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2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62871-7509-4DCE-9D9B-B7A541AC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118" y="5240347"/>
            <a:ext cx="2290482" cy="16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95B6-BE34-4000-AA1E-F8025AA4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Antropometrijska merenja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F92F-7460-4182-89E3-9668DB3F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Antropometrijska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merenja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odraslom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predstavljaju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dobar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način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utvrđivanje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potencijalnih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zdravlje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samim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stanja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ishranjenosti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pojedinca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populacije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Antropometrijske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zasnivaju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merenjima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telesne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(TV),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telesne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mase (TM),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debljine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kožnih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nabora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(DKN),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obima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obima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kuka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izvučenih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formula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mogu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pomoći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proceni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nutritivnog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zdravstvenog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stanja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2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94E17-5CB4-4622-AF11-B7D64A7E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34" y="365125"/>
            <a:ext cx="3112972" cy="204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655C1-BFCA-46DA-97F6-23CD0D0C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907" y="4796117"/>
            <a:ext cx="2152799" cy="19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95B6-BE34-4000-AA1E-F8025AA4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 telesne mase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F92F-7460-4182-89E3-9668DB3F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 dobar pokazatelj stanja ishranjenosti u adultnom periodu je indeks telesne mase (BMI – body mass index).</a:t>
            </a:r>
          </a:p>
          <a:p>
            <a:r>
              <a:rPr lang="sl-S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Dokazano je da BMI dobro korelira sa opštim zdravljem, sa sadržajem masnog tkiva u organizmu, morbiditetom i mortalitetom, a daje i dobar osnov za procenu zdravstvenog rizika pojedinca i populacije u epidemiološkim studijama. </a:t>
            </a:r>
          </a:p>
          <a:p>
            <a:r>
              <a:rPr lang="sl-S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Indeks telesne mase predstavlja odnos između stvarne, odnosno izmerene telesne mase i kvadrata telesne visine izražene u metrima </a:t>
            </a:r>
            <a:r>
              <a:rPr lang="sl-SI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-BMI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TM</a:t>
            </a:r>
            <a:r>
              <a:rPr lang="sr-Cyrl-R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T</a:t>
            </a:r>
            <a:r>
              <a:rPr lang="sr-Cyrl-R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sl-SI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sr-Latn-RS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r-Latn-R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948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KARAKTERISTIKE MLADIH UZRASTA 20 DO 30 GODINA</vt:lpstr>
      <vt:lpstr> Ljudski razvoj</vt:lpstr>
      <vt:lpstr> Odraslo doba</vt:lpstr>
      <vt:lpstr>   Odraslo doba</vt:lpstr>
      <vt:lpstr>    Rano odraslo doba</vt:lpstr>
      <vt:lpstr>Fizičke promene</vt:lpstr>
      <vt:lpstr>Fizičke promene</vt:lpstr>
      <vt:lpstr>  Antropometrijska merenja</vt:lpstr>
      <vt:lpstr>Indeks telesne mase</vt:lpstr>
      <vt:lpstr> Stanje uhranjenosti</vt:lpstr>
      <vt:lpstr>Kognitivne promene</vt:lpstr>
      <vt:lpstr>  Socijalne promene</vt:lpstr>
      <vt:lpstr>Emocionalne promene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IZJZV</dc:creator>
  <cp:lastModifiedBy>Korisnik</cp:lastModifiedBy>
  <cp:revision>100</cp:revision>
  <dcterms:created xsi:type="dcterms:W3CDTF">2022-09-09T08:29:40Z</dcterms:created>
  <dcterms:modified xsi:type="dcterms:W3CDTF">2024-04-30T06:52:47Z</dcterms:modified>
</cp:coreProperties>
</file>